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60" r:id="rId4"/>
    <p:sldId id="262" r:id="rId5"/>
    <p:sldId id="281" r:id="rId6"/>
    <p:sldId id="280" r:id="rId7"/>
    <p:sldId id="264" r:id="rId8"/>
    <p:sldId id="278" r:id="rId9"/>
    <p:sldId id="279" r:id="rId10"/>
    <p:sldId id="284" r:id="rId11"/>
    <p:sldId id="285" r:id="rId12"/>
    <p:sldId id="271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82081"/>
  </p:normalViewPr>
  <p:slideViewPr>
    <p:cSldViewPr snapToGrid="0" snapToObjects="1">
      <p:cViewPr>
        <p:scale>
          <a:sx n="105" d="100"/>
          <a:sy n="105" d="100"/>
        </p:scale>
        <p:origin x="63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28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A359A-CD30-7A4A-9758-83C775CCFC45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303CC-5EFC-EF42-B97E-FA9122567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0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seconds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don’t think about it too much, 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 noticed that movie posters for Animations look pretty different than for action movies…just take a look at these top movies in each category!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movies have fun and sunny posters, and action movies tend to be gloomy and intense. The posters use different colors. And, the outlines of objects differ in their clarity.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varied in their most predictive features </a:t>
            </a:r>
            <a:r>
              <a:rPr lang="mr-IN" baseline="0" dirty="0" smtClean="0"/>
              <a:t>–</a:t>
            </a:r>
            <a:r>
              <a:rPr lang="en-US" baseline="0" dirty="0" smtClean="0"/>
              <a:t> just one of their top 5 overlapped.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4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9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/>
              <a:t>XGBoost</a:t>
            </a:r>
            <a:r>
              <a:rPr lang="en-US" dirty="0" smtClean="0"/>
              <a:t> had a test accuracy of 51%, representing approximately 4x better performance</a:t>
            </a:r>
            <a:r>
              <a:rPr lang="en-US" baseline="0" dirty="0" smtClean="0"/>
              <a:t> than random guessing, and </a:t>
            </a:r>
            <a:r>
              <a:rPr lang="en-US" dirty="0" smtClean="0"/>
              <a:t>9% higher than RF,</a:t>
            </a:r>
            <a:r>
              <a:rPr lang="en-US" baseline="0" dirty="0" smtClean="0"/>
              <a:t> the ROC plot indicates similar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we wanted to use the film feature posters. To use them, we had to modify their dimensions to insert them into the CNN to reduce computing power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CNN model</a:t>
            </a:r>
            <a:r>
              <a:rPr lang="en-US" baseline="0" dirty="0" smtClean="0"/>
              <a:t> began with 10 hidden layers, and eventually we merged the poster and metadata layers. Surprisingly, pre-training caused immense </a:t>
            </a:r>
            <a:r>
              <a:rPr lang="en-US" baseline="0" dirty="0" err="1" smtClean="0"/>
              <a:t>overfitting</a:t>
            </a:r>
            <a:r>
              <a:rPr lang="en-US" baseline="0" dirty="0" smtClean="0"/>
              <a:t>. Still accuracy was 46% - if you recall that’s between random forest and </a:t>
            </a:r>
            <a:r>
              <a:rPr lang="en-US" baseline="0" dirty="0" err="1" smtClean="0"/>
              <a:t>xgboost</a:t>
            </a:r>
            <a:r>
              <a:rPr lang="en-US" baseline="0" dirty="0" smtClean="0"/>
              <a:t>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34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</a:t>
            </a:r>
            <a:r>
              <a:rPr lang="en-US" baseline="0" dirty="0" smtClean="0"/>
              <a:t> we should take better advantage of text descriptions, create ensembles, and using more computing power to lose less poster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seconds: We’re Aaron,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Ihsaan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James, and Tyler, and we’re going to tell you how we used movie posters and other metadata to predict movie genres.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seconds: </a:t>
            </a:r>
            <a:r>
              <a:rPr lang="en-US" dirty="0" smtClean="0"/>
              <a:t>We started with a huge dataset</a:t>
            </a:r>
            <a:r>
              <a:rPr lang="en-US" baseline="0" dirty="0" smtClean="0"/>
              <a:t> that included 2 data sources, 20 </a:t>
            </a:r>
            <a:r>
              <a:rPr lang="en-US" baseline="0" dirty="0" smtClean="0"/>
              <a:t>genres</a:t>
            </a:r>
            <a:r>
              <a:rPr lang="en-US" baseline="0" dirty="0" smtClean="0"/>
              <a:t>, close to 100 columns of metadata, and 20,000 movies!!! We needed a way to merge information from our two data </a:t>
            </a:r>
            <a:r>
              <a:rPr lang="en-US" baseline="0" dirty="0" smtClean="0"/>
              <a:t>sources </a:t>
            </a:r>
            <a:r>
              <a:rPr lang="en-US" baseline="0" dirty="0" smtClean="0"/>
              <a:t>and determine which of the metadata should be kept as much of it should not have predictive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3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seconds: </a:t>
            </a:r>
            <a:r>
              <a:rPr lang="en-US" dirty="0" err="1" smtClean="0"/>
              <a:t>IMDb</a:t>
            </a:r>
            <a:r>
              <a:rPr lang="en-US" dirty="0" smtClean="0"/>
              <a:t> and</a:t>
            </a:r>
            <a:r>
              <a:rPr lang="en-US" baseline="0" dirty="0" smtClean="0"/>
              <a:t> TMDB data could be perfectly aligned using ID numbers, so it was easy to merge the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seconds: </a:t>
            </a:r>
            <a:r>
              <a:rPr lang="en-US" baseline="0" dirty="0" smtClean="0"/>
              <a:t>We whittled down the movie population by using only English movies with posters.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chose 28</a:t>
            </a:r>
            <a:r>
              <a:rPr lang="en-US" baseline="0" dirty="0" smtClean="0"/>
              <a:t> features to utilize from the 2 databases. Many were from </a:t>
            </a:r>
            <a:r>
              <a:rPr lang="en-US" baseline="0" dirty="0" err="1" smtClean="0"/>
              <a:t>IMDb</a:t>
            </a:r>
            <a:r>
              <a:rPr lang="en-US" baseline="0" dirty="0" smtClean="0"/>
              <a:t>, and some were from </a:t>
            </a:r>
            <a:r>
              <a:rPr lang="en-US" baseline="0" dirty="0" err="1" smtClean="0"/>
              <a:t>TMDb</a:t>
            </a:r>
            <a:r>
              <a:rPr lang="en-US" baseline="0" dirty="0" smtClean="0"/>
              <a:t>. They included production information, performance measures, and descriptive qualities, some of which had to be processed to be useful.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0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seconds: </a:t>
            </a:r>
            <a:r>
              <a:rPr lang="en-US" baseline="0" dirty="0" smtClean="0"/>
              <a:t>We whittled down the movie population by using only English movies with posters.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chose 28</a:t>
            </a:r>
            <a:r>
              <a:rPr lang="en-US" baseline="0" dirty="0" smtClean="0"/>
              <a:t> features to utilize from the 2 databases. Many were from </a:t>
            </a:r>
            <a:r>
              <a:rPr lang="en-US" baseline="0" dirty="0" err="1" smtClean="0"/>
              <a:t>IMDb</a:t>
            </a:r>
            <a:r>
              <a:rPr lang="en-US" baseline="0" dirty="0" smtClean="0"/>
              <a:t>, and some were from </a:t>
            </a:r>
            <a:r>
              <a:rPr lang="en-US" baseline="0" dirty="0" err="1" smtClean="0"/>
              <a:t>TMDb</a:t>
            </a:r>
            <a:r>
              <a:rPr lang="en-US" baseline="0" dirty="0" smtClean="0"/>
              <a:t>. They included production information, performance measures, and descriptive qualities, some of which had to be processed to be useful.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9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started by first taking the intersection</a:t>
            </a:r>
            <a:r>
              <a:rPr lang="en-US" baseline="0" dirty="0" smtClean="0"/>
              <a:t> of genres.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started by building Random Forest and </a:t>
            </a:r>
            <a:r>
              <a:rPr lang="en-US" baseline="0" dirty="0" err="1" smtClean="0"/>
              <a:t>XGBoost</a:t>
            </a:r>
            <a:r>
              <a:rPr lang="en-US" baseline="0" dirty="0" smtClean="0"/>
              <a:t> models using 5-fold cross-validation using only the metadata. They performed well and poorly on the same genres as shown by these confusion matrices.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303CC-5EFC-EF42-B97E-FA9122567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3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03C3-7741-854E-9BD7-6D0D6B29766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1F00-5451-2742-A14A-48C55BB2D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30064" y="3472250"/>
            <a:ext cx="13044488" cy="27356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ounded Rectangle 246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9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249" name="Rectangle 10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0" name="Rectangle 11"/>
          <p:cNvSpPr>
            <a:spLocks noChangeArrowheads="1"/>
          </p:cNvSpPr>
          <p:nvPr/>
        </p:nvSpPr>
        <p:spPr bwMode="auto">
          <a:xfrm>
            <a:off x="1785295" y="14313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61" y="3542788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78" y="3565161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le 2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pic>
        <p:nvPicPr>
          <p:cNvPr id="104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51" y="809916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13" y="813244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Rectangle 21"/>
          <p:cNvSpPr>
            <a:spLocks noChangeArrowheads="1"/>
          </p:cNvSpPr>
          <p:nvPr/>
        </p:nvSpPr>
        <p:spPr bwMode="auto">
          <a:xfrm>
            <a:off x="0" y="726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036" y="814138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98" y="803858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4" y="813244"/>
            <a:ext cx="1753954" cy="2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42" y="3565161"/>
            <a:ext cx="1754620" cy="25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Rectangle 22"/>
          <p:cNvSpPr>
            <a:spLocks noChangeArrowheads="1"/>
          </p:cNvSpPr>
          <p:nvPr/>
        </p:nvSpPr>
        <p:spPr bwMode="auto">
          <a:xfrm>
            <a:off x="0" y="2133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0" name="Picture 269"/>
          <p:cNvPicPr/>
          <p:nvPr/>
        </p:nvPicPr>
        <p:blipFill>
          <a:blip r:embed="rId11"/>
          <a:stretch>
            <a:fillRect/>
          </a:stretch>
        </p:blipFill>
        <p:spPr>
          <a:xfrm>
            <a:off x="7414917" y="3561642"/>
            <a:ext cx="1754620" cy="2583726"/>
          </a:xfrm>
          <a:prstGeom prst="rect">
            <a:avLst/>
          </a:prstGeom>
        </p:spPr>
      </p:pic>
      <p:pic>
        <p:nvPicPr>
          <p:cNvPr id="272" name="Picture 271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2934" y="3548189"/>
            <a:ext cx="1754620" cy="2583726"/>
          </a:xfrm>
          <a:prstGeom prst="rect">
            <a:avLst/>
          </a:prstGeom>
        </p:spPr>
      </p:pic>
      <p:sp>
        <p:nvSpPr>
          <p:cNvPr id="255" name="Sun 254"/>
          <p:cNvSpPr/>
          <p:nvPr/>
        </p:nvSpPr>
        <p:spPr>
          <a:xfrm>
            <a:off x="2705020" y="1357960"/>
            <a:ext cx="2167554" cy="202796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Sunny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Cloud 255"/>
          <p:cNvSpPr/>
          <p:nvPr/>
        </p:nvSpPr>
        <p:spPr>
          <a:xfrm>
            <a:off x="3045388" y="3797439"/>
            <a:ext cx="1524166" cy="1524166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Gloomy</a:t>
            </a:r>
            <a:endParaRPr lang="en-US" dirty="0"/>
          </a:p>
        </p:txBody>
      </p:sp>
      <p:sp>
        <p:nvSpPr>
          <p:cNvPr id="257" name="Teardrop 256"/>
          <p:cNvSpPr/>
          <p:nvPr/>
        </p:nvSpPr>
        <p:spPr>
          <a:xfrm>
            <a:off x="5272663" y="1690759"/>
            <a:ext cx="1439035" cy="1439035"/>
          </a:xfrm>
          <a:prstGeom prst="teardrop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Blue</a:t>
            </a:r>
            <a:endParaRPr lang="en-US"/>
          </a:p>
        </p:txBody>
      </p:sp>
      <p:sp>
        <p:nvSpPr>
          <p:cNvPr id="277" name="Teardrop 276"/>
          <p:cNvSpPr/>
          <p:nvPr/>
        </p:nvSpPr>
        <p:spPr>
          <a:xfrm>
            <a:off x="5276064" y="3840005"/>
            <a:ext cx="1439035" cy="1439035"/>
          </a:xfrm>
          <a:prstGeom prst="teardrop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Black</a:t>
            </a:r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7646666" y="1801196"/>
            <a:ext cx="1284957" cy="1198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Clean, Defined Outlines</a:t>
            </a:r>
            <a:endParaRPr lang="en-US"/>
          </a:p>
        </p:txBody>
      </p:sp>
      <p:sp>
        <p:nvSpPr>
          <p:cNvPr id="259" name="Multidocument 258"/>
          <p:cNvSpPr/>
          <p:nvPr/>
        </p:nvSpPr>
        <p:spPr>
          <a:xfrm>
            <a:off x="7265308" y="3826949"/>
            <a:ext cx="2047675" cy="1465147"/>
          </a:xfrm>
          <a:prstGeom prst="flowChartMultidocumen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Dusty, Unclear Outlines</a:t>
            </a:r>
            <a:endParaRPr lang="en-US" dirty="0"/>
          </a:p>
        </p:txBody>
      </p:sp>
      <p:sp>
        <p:nvSpPr>
          <p:cNvPr id="281" name="Rounded Rectangle 280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314450" y="238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 animBg="1"/>
      <p:bldP spid="277" grpId="0" animBg="1"/>
      <p:bldP spid="258" grpId="0" animBg="1"/>
      <p:bldP spid="2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90" y="451894"/>
            <a:ext cx="11586449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RF and XGB determined different features to be most important.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529202" y="1855787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Popularity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529202" y="5373995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Size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529202" y="2735339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Length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6529202" y="3614891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Overview Length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6529202" y="4494443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Outline Length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2227245" y="1855787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Rating</a:t>
            </a:r>
            <a:endParaRPr lang="en-US" sz="2000" dirty="0"/>
          </a:p>
        </p:txBody>
      </p:sp>
      <p:sp>
        <p:nvSpPr>
          <p:cNvPr id="140" name="Rectangle 139"/>
          <p:cNvSpPr/>
          <p:nvPr/>
        </p:nvSpPr>
        <p:spPr>
          <a:xfrm>
            <a:off x="2227245" y="5373995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Runtime</a:t>
            </a:r>
            <a:endParaRPr lang="en-US" sz="2000" dirty="0"/>
          </a:p>
        </p:txBody>
      </p:sp>
      <p:sp>
        <p:nvSpPr>
          <p:cNvPr id="141" name="Rectangle 140"/>
          <p:cNvSpPr/>
          <p:nvPr/>
        </p:nvSpPr>
        <p:spPr>
          <a:xfrm>
            <a:off x="2227245" y="2735339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Animation Department Size</a:t>
            </a:r>
            <a:endParaRPr lang="en-US" sz="2000" dirty="0"/>
          </a:p>
        </p:txBody>
      </p:sp>
      <p:sp>
        <p:nvSpPr>
          <p:cNvPr id="142" name="Rectangle 141"/>
          <p:cNvSpPr/>
          <p:nvPr/>
        </p:nvSpPr>
        <p:spPr>
          <a:xfrm>
            <a:off x="2227245" y="3614891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Costume Department Size</a:t>
            </a:r>
            <a:endParaRPr lang="en-US" sz="2000" dirty="0"/>
          </a:p>
        </p:txBody>
      </p:sp>
      <p:sp>
        <p:nvSpPr>
          <p:cNvPr id="143" name="Rectangle 142"/>
          <p:cNvSpPr/>
          <p:nvPr/>
        </p:nvSpPr>
        <p:spPr>
          <a:xfrm>
            <a:off x="2227245" y="4494443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Cast Size</a:t>
            </a:r>
            <a:endParaRPr lang="en-US" sz="2000" dirty="0"/>
          </a:p>
        </p:txBody>
      </p:sp>
      <p:sp>
        <p:nvSpPr>
          <p:cNvPr id="130" name="Rounded Rectangle 129"/>
          <p:cNvSpPr/>
          <p:nvPr/>
        </p:nvSpPr>
        <p:spPr>
          <a:xfrm>
            <a:off x="2940995" y="1499616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144" name="Rounded Rectangle 143"/>
          <p:cNvSpPr/>
          <p:nvPr/>
        </p:nvSpPr>
        <p:spPr>
          <a:xfrm>
            <a:off x="7278083" y="1499616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XGBoost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41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90" y="451894"/>
            <a:ext cx="11586449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RF and XGB determined different features to be most important.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529202" y="1855787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Popularity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529202" y="5373995"/>
            <a:ext cx="3140960" cy="6853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Size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529202" y="2735339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Length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6529202" y="3614891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Overview Length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6529202" y="4494443"/>
            <a:ext cx="3140960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Outline Length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2227245" y="1855787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Rating</a:t>
            </a:r>
            <a:endParaRPr lang="en-US" sz="2000" dirty="0"/>
          </a:p>
        </p:txBody>
      </p:sp>
      <p:sp>
        <p:nvSpPr>
          <p:cNvPr id="140" name="Rectangle 139"/>
          <p:cNvSpPr/>
          <p:nvPr/>
        </p:nvSpPr>
        <p:spPr>
          <a:xfrm>
            <a:off x="2227245" y="5373995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Runtime</a:t>
            </a:r>
            <a:endParaRPr lang="en-US" sz="2000" dirty="0"/>
          </a:p>
        </p:txBody>
      </p:sp>
      <p:sp>
        <p:nvSpPr>
          <p:cNvPr id="141" name="Rectangle 140"/>
          <p:cNvSpPr/>
          <p:nvPr/>
        </p:nvSpPr>
        <p:spPr>
          <a:xfrm>
            <a:off x="2227245" y="2735339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Animation Department Size</a:t>
            </a:r>
            <a:endParaRPr lang="en-US" sz="2000" dirty="0"/>
          </a:p>
        </p:txBody>
      </p:sp>
      <p:sp>
        <p:nvSpPr>
          <p:cNvPr id="142" name="Rectangle 141"/>
          <p:cNvSpPr/>
          <p:nvPr/>
        </p:nvSpPr>
        <p:spPr>
          <a:xfrm>
            <a:off x="2227245" y="3614891"/>
            <a:ext cx="3123104" cy="68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Costume Department Size</a:t>
            </a:r>
            <a:endParaRPr lang="en-US" sz="2000" dirty="0"/>
          </a:p>
        </p:txBody>
      </p:sp>
      <p:sp>
        <p:nvSpPr>
          <p:cNvPr id="143" name="Rectangle 142"/>
          <p:cNvSpPr/>
          <p:nvPr/>
        </p:nvSpPr>
        <p:spPr>
          <a:xfrm>
            <a:off x="2227245" y="4494443"/>
            <a:ext cx="3123104" cy="6853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Cast Size</a:t>
            </a:r>
            <a:endParaRPr lang="en-US" sz="2000" dirty="0"/>
          </a:p>
        </p:txBody>
      </p:sp>
      <p:sp>
        <p:nvSpPr>
          <p:cNvPr id="130" name="Rounded Rectangle 129"/>
          <p:cNvSpPr/>
          <p:nvPr/>
        </p:nvSpPr>
        <p:spPr>
          <a:xfrm>
            <a:off x="2940995" y="1499616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144" name="Rounded Rectangle 143"/>
          <p:cNvSpPr/>
          <p:nvPr/>
        </p:nvSpPr>
        <p:spPr>
          <a:xfrm>
            <a:off x="7278083" y="1499616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XGBoost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2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Head-to-Head: RF vs. XGB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052" y="1354181"/>
            <a:ext cx="4901268" cy="4924224"/>
          </a:xfrm>
          <a:prstGeom prst="rect">
            <a:avLst/>
          </a:prstGeom>
        </p:spPr>
      </p:pic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62946"/>
              </p:ext>
            </p:extLst>
          </p:nvPr>
        </p:nvGraphicFramePr>
        <p:xfrm>
          <a:off x="613929" y="2523805"/>
          <a:ext cx="5475504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5168"/>
                <a:gridCol w="1825168"/>
                <a:gridCol w="182516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 Under ROC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8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Bringing in the Posters for CNN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Deep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08" y="1645581"/>
            <a:ext cx="2286387" cy="340817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42" y="2003945"/>
            <a:ext cx="2286387" cy="340817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0" y="2354519"/>
            <a:ext cx="2286387" cy="3408172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>
            <a:off x="5201196" y="5723660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500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508432" y="4050453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750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Bringing in the Posters for CNN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Deep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08" y="1645581"/>
            <a:ext cx="2286387" cy="340817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42" y="2003945"/>
            <a:ext cx="2286387" cy="340817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0" y="2354519"/>
            <a:ext cx="2286387" cy="340817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32" y="3063458"/>
            <a:ext cx="698500" cy="1003300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9155332" y="2990586"/>
            <a:ext cx="134810" cy="728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9783633" y="3007567"/>
            <a:ext cx="147645" cy="861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9809923" y="3966156"/>
            <a:ext cx="132968" cy="8429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9942891" y="2982522"/>
            <a:ext cx="0" cy="9567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9270060" y="2975449"/>
            <a:ext cx="648383" cy="1513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5201196" y="5723660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500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508432" y="4050453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750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9155332" y="4027801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8612660" y="3460883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670162" y="3948031"/>
            <a:ext cx="633601" cy="303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1" y="2229352"/>
            <a:ext cx="6834987" cy="31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CNN Model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Deep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Content Placeholder 2"/>
          <p:cNvSpPr>
            <a:spLocks noGrp="1"/>
          </p:cNvSpPr>
          <p:nvPr>
            <p:ph idx="1"/>
          </p:nvPr>
        </p:nvSpPr>
        <p:spPr>
          <a:xfrm>
            <a:off x="838199" y="2246985"/>
            <a:ext cx="10515600" cy="4351338"/>
          </a:xfrm>
        </p:spPr>
        <p:txBody>
          <a:bodyPr>
            <a:normAutofit/>
          </a:bodyPr>
          <a:lstStyle/>
          <a:p>
            <a:pPr marL="1143000" indent="-1143000">
              <a:buAutoNum type="arabicPeriod"/>
            </a:pPr>
            <a:r>
              <a:rPr lang="en-US" dirty="0" smtClean="0"/>
              <a:t>Started with 10 hidden layers interspersed with max pooling</a:t>
            </a:r>
          </a:p>
          <a:p>
            <a:pPr marL="1143000" indent="-1143000">
              <a:buAutoNum type="arabicPeriod"/>
            </a:pPr>
            <a:r>
              <a:rPr lang="en-US" dirty="0" smtClean="0"/>
              <a:t>Added metadata with additional hidden layers</a:t>
            </a:r>
          </a:p>
          <a:p>
            <a:pPr marL="1143000" indent="-1143000">
              <a:buAutoNum type="arabicPeriod"/>
            </a:pPr>
            <a:r>
              <a:rPr lang="en-US" dirty="0" smtClean="0"/>
              <a:t>Merged poster and metadata layers together</a:t>
            </a:r>
          </a:p>
          <a:p>
            <a:pPr marL="1143000" indent="-1143000">
              <a:buAutoNum type="arabicPeriod"/>
            </a:pPr>
            <a:r>
              <a:rPr lang="en-US" dirty="0" smtClean="0"/>
              <a:t>Used dropout to reduce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pPr marL="1143000" indent="-1143000">
              <a:buAutoNum type="arabicPeriod"/>
            </a:pPr>
            <a:r>
              <a:rPr lang="en-US" i="1" dirty="0" smtClean="0"/>
              <a:t>Pre-training ruined the model.</a:t>
            </a:r>
          </a:p>
          <a:p>
            <a:pPr marL="742950" indent="-742950">
              <a:buAutoNum type="arabicPeriod"/>
            </a:pPr>
            <a:endParaRPr lang="en-US" dirty="0" smtClean="0"/>
          </a:p>
        </p:txBody>
      </p:sp>
      <p:sp>
        <p:nvSpPr>
          <p:cNvPr id="149" name="Title 1"/>
          <p:cNvSpPr txBox="1">
            <a:spLocks/>
          </p:cNvSpPr>
          <p:nvPr/>
        </p:nvSpPr>
        <p:spPr>
          <a:xfrm>
            <a:off x="4327131" y="4790560"/>
            <a:ext cx="4066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46% Test Accuracy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12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CNN Model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Deep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Content Placeholder 2"/>
          <p:cNvSpPr>
            <a:spLocks noGrp="1"/>
          </p:cNvSpPr>
          <p:nvPr>
            <p:ph idx="1"/>
          </p:nvPr>
        </p:nvSpPr>
        <p:spPr>
          <a:xfrm>
            <a:off x="838199" y="2246985"/>
            <a:ext cx="10515600" cy="4351338"/>
          </a:xfrm>
        </p:spPr>
        <p:txBody>
          <a:bodyPr>
            <a:normAutofit/>
          </a:bodyPr>
          <a:lstStyle/>
          <a:p>
            <a:pPr marL="1143000" indent="-1143000">
              <a:buAutoNum type="arabicPeriod"/>
            </a:pPr>
            <a:r>
              <a:rPr lang="en-US" dirty="0" smtClean="0"/>
              <a:t>Started with 10 hidden layers interspersed with max pooling</a:t>
            </a:r>
          </a:p>
          <a:p>
            <a:pPr marL="1143000" indent="-1143000">
              <a:buAutoNum type="arabicPeriod"/>
            </a:pPr>
            <a:r>
              <a:rPr lang="en-US" dirty="0" smtClean="0"/>
              <a:t>Added metadata with additional hidden layers</a:t>
            </a:r>
          </a:p>
          <a:p>
            <a:pPr marL="1143000" indent="-1143000">
              <a:buAutoNum type="arabicPeriod"/>
            </a:pPr>
            <a:r>
              <a:rPr lang="en-US" dirty="0" smtClean="0"/>
              <a:t>Merged poster and metadata layers together</a:t>
            </a:r>
          </a:p>
          <a:p>
            <a:pPr marL="1143000" indent="-1143000">
              <a:buAutoNum type="arabicPeriod"/>
            </a:pPr>
            <a:r>
              <a:rPr lang="en-US" dirty="0" smtClean="0"/>
              <a:t>Used dropout to reduce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pPr marL="1143000" indent="-1143000">
              <a:buAutoNum type="arabicPeriod"/>
            </a:pPr>
            <a:r>
              <a:rPr lang="en-US" i="1" dirty="0" smtClean="0"/>
              <a:t>Pre-training ruined the model.</a:t>
            </a:r>
          </a:p>
          <a:p>
            <a:pPr marL="742950" indent="-742950">
              <a:buAutoNum type="arabicPeriod"/>
            </a:pPr>
            <a:endParaRPr lang="en-US" dirty="0" smtClean="0"/>
          </a:p>
        </p:txBody>
      </p:sp>
      <p:sp>
        <p:nvSpPr>
          <p:cNvPr id="149" name="Title 1"/>
          <p:cNvSpPr txBox="1">
            <a:spLocks/>
          </p:cNvSpPr>
          <p:nvPr/>
        </p:nvSpPr>
        <p:spPr>
          <a:xfrm>
            <a:off x="4327131" y="4790560"/>
            <a:ext cx="4066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46% Test Accuracy</a:t>
            </a:r>
            <a:endParaRPr lang="en-US" sz="5400" dirty="0"/>
          </a:p>
        </p:txBody>
      </p:sp>
      <p:sp>
        <p:nvSpPr>
          <p:cNvPr id="150" name="Rounded Rectangle 149"/>
          <p:cNvSpPr/>
          <p:nvPr/>
        </p:nvSpPr>
        <p:spPr>
          <a:xfrm>
            <a:off x="1175120" y="5314421"/>
            <a:ext cx="2176742" cy="330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Random Forest: 42%</a:t>
            </a:r>
            <a:endParaRPr lang="en-US" b="1" dirty="0"/>
          </a:p>
        </p:txBody>
      </p:sp>
      <p:sp>
        <p:nvSpPr>
          <p:cNvPr id="151" name="Rounded Rectangle 150"/>
          <p:cNvSpPr/>
          <p:nvPr/>
        </p:nvSpPr>
        <p:spPr>
          <a:xfrm>
            <a:off x="9369062" y="5314421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XGBoost</a:t>
            </a:r>
            <a:r>
              <a:rPr lang="en-US" b="1" dirty="0" smtClean="0"/>
              <a:t>: 51%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155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Where to Go Next?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Beyond!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Content Placeholder 2"/>
          <p:cNvSpPr>
            <a:spLocks noGrp="1"/>
          </p:cNvSpPr>
          <p:nvPr>
            <p:ph idx="1"/>
          </p:nvPr>
        </p:nvSpPr>
        <p:spPr>
          <a:xfrm>
            <a:off x="838199" y="2649321"/>
            <a:ext cx="10515600" cy="4351338"/>
          </a:xfrm>
        </p:spPr>
        <p:txBody>
          <a:bodyPr>
            <a:normAutofit/>
          </a:bodyPr>
          <a:lstStyle/>
          <a:p>
            <a:pPr marL="1143000" indent="-1143000">
              <a:buAutoNum type="arabicPeriod"/>
            </a:pPr>
            <a:r>
              <a:rPr lang="en-US" sz="3600" dirty="0" smtClean="0"/>
              <a:t>Better AI for text descriptions</a:t>
            </a:r>
          </a:p>
          <a:p>
            <a:pPr marL="1143000" indent="-1143000">
              <a:buAutoNum type="arabicPeriod"/>
            </a:pPr>
            <a:r>
              <a:rPr lang="en-US" sz="3600" dirty="0" smtClean="0"/>
              <a:t>Creating ensembles</a:t>
            </a:r>
          </a:p>
          <a:p>
            <a:pPr marL="1143000" indent="-1143000">
              <a:buAutoNum type="arabicPeriod"/>
            </a:pPr>
            <a:r>
              <a:rPr lang="en-US" sz="3600" dirty="0" smtClean="0"/>
              <a:t>More computing power for CNN!</a:t>
            </a:r>
          </a:p>
          <a:p>
            <a:pPr marL="742950" indent="-742950">
              <a:buAutoNum type="arabi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7975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Movie Genres with Posters and Metadata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Aaron</a:t>
            </a:r>
            <a:r>
              <a:rPr lang="en-US" dirty="0"/>
              <a:t> </a:t>
            </a:r>
            <a:r>
              <a:rPr lang="en-US" dirty="0" err="1" smtClean="0"/>
              <a:t>Myran</a:t>
            </a:r>
            <a:endParaRPr lang="en-US" dirty="0" smtClean="0"/>
          </a:p>
          <a:p>
            <a:r>
              <a:rPr lang="en-US" dirty="0" err="1" smtClean="0"/>
              <a:t>Ihsaan</a:t>
            </a:r>
            <a:r>
              <a:rPr lang="en-US" dirty="0" smtClean="0"/>
              <a:t> Patel</a:t>
            </a:r>
          </a:p>
          <a:p>
            <a:r>
              <a:rPr lang="en-US" dirty="0" smtClean="0"/>
              <a:t>James Stephen Fallon</a:t>
            </a:r>
          </a:p>
          <a:p>
            <a:r>
              <a:rPr lang="en-US" dirty="0" smtClean="0"/>
              <a:t>Tyler</a:t>
            </a:r>
            <a:r>
              <a:rPr lang="en-US" dirty="0" smtClean="0">
                <a:effectLst/>
              </a:rPr>
              <a:t> Finkelstein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ounded Rectangle 246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Original Dataset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2</a:t>
            </a:r>
            <a:r>
              <a:rPr lang="en-US" sz="4000" dirty="0" smtClean="0"/>
              <a:t> Data sources</a:t>
            </a:r>
          </a:p>
          <a:p>
            <a:pPr marL="0" indent="0">
              <a:buNone/>
            </a:pPr>
            <a:r>
              <a:rPr lang="en-US" sz="6600" dirty="0" smtClean="0"/>
              <a:t>20</a:t>
            </a:r>
            <a:r>
              <a:rPr lang="en-US" sz="4000" dirty="0" smtClean="0"/>
              <a:t> Movie Genres</a:t>
            </a:r>
          </a:p>
          <a:p>
            <a:pPr marL="0" indent="0">
              <a:buNone/>
            </a:pPr>
            <a:r>
              <a:rPr lang="en-US" sz="6600" dirty="0" smtClean="0"/>
              <a:t>89</a:t>
            </a:r>
            <a:r>
              <a:rPr lang="en-US" sz="4000" dirty="0" smtClean="0"/>
              <a:t> Metadata columns</a:t>
            </a:r>
          </a:p>
          <a:p>
            <a:pPr marL="0" indent="0">
              <a:buNone/>
            </a:pPr>
            <a:r>
              <a:rPr lang="en-US" sz="6600" dirty="0" smtClean="0"/>
              <a:t>20,000+</a:t>
            </a:r>
            <a:r>
              <a:rPr lang="en-US" sz="4000" dirty="0" smtClean="0"/>
              <a:t> Movies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0" y="766009"/>
            <a:ext cx="5927411" cy="5349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How to Use Two Data Sources?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66" y="1574272"/>
            <a:ext cx="3012154" cy="1450139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236" y="1574272"/>
            <a:ext cx="2152371" cy="2338634"/>
          </a:xfrm>
          <a:prstGeom prst="rect">
            <a:avLst/>
          </a:prstGeom>
        </p:spPr>
      </p:pic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stCxn id="129" idx="2"/>
          </p:cNvCxnSpPr>
          <p:nvPr/>
        </p:nvCxnSpPr>
        <p:spPr>
          <a:xfrm>
            <a:off x="3367422" y="3912906"/>
            <a:ext cx="1312329" cy="79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8" idx="2"/>
          </p:cNvCxnSpPr>
          <p:nvPr/>
        </p:nvCxnSpPr>
        <p:spPr>
          <a:xfrm flipH="1">
            <a:off x="7164168" y="3024411"/>
            <a:ext cx="658275" cy="165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9" idx="2"/>
          </p:cNvCxnSpPr>
          <p:nvPr/>
        </p:nvCxnSpPr>
        <p:spPr>
          <a:xfrm>
            <a:off x="3367422" y="3912906"/>
            <a:ext cx="2276141" cy="78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588254" y="3929910"/>
            <a:ext cx="96962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IMDb</a:t>
            </a:r>
            <a:r>
              <a:rPr lang="en-US" dirty="0" smtClean="0">
                <a:solidFill>
                  <a:schemeClr val="bg1"/>
                </a:solidFill>
              </a:rPr>
              <a:t>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307825" y="3978866"/>
            <a:ext cx="96962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IMDb</a:t>
            </a:r>
            <a:r>
              <a:rPr lang="en-US" dirty="0" smtClean="0">
                <a:solidFill>
                  <a:schemeClr val="bg1"/>
                </a:solidFill>
              </a:rPr>
              <a:t>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080751" y="4308245"/>
            <a:ext cx="10075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TMDB </a:t>
            </a:r>
            <a:r>
              <a:rPr lang="en-US" dirty="0" smtClean="0">
                <a:solidFill>
                  <a:schemeClr val="bg1"/>
                </a:solidFill>
              </a:rPr>
              <a:t>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4394084" y="4762567"/>
            <a:ext cx="3157892" cy="13233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 smtClean="0">
                <a:latin typeface="Impact" charset="0"/>
                <a:ea typeface="Impact" charset="0"/>
                <a:cs typeface="Impact" charset="0"/>
              </a:rPr>
              <a:t>CustomDB</a:t>
            </a:r>
            <a:endParaRPr lang="en-US" sz="50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10,000 movies in </a:t>
            </a:r>
            <a:r>
              <a:rPr lang="en-US" sz="5400" dirty="0" err="1" smtClean="0"/>
              <a:t>CustomDB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103650" y="4768651"/>
            <a:ext cx="2162659" cy="9405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Impact" charset="0"/>
                <a:ea typeface="Impact" charset="0"/>
                <a:cs typeface="Impact" charset="0"/>
              </a:rPr>
              <a:t>10,000 </a:t>
            </a:r>
            <a:r>
              <a:rPr lang="en-US" sz="2400" dirty="0" smtClean="0">
                <a:latin typeface="Impact" charset="0"/>
                <a:ea typeface="Impact" charset="0"/>
                <a:cs typeface="Impact" charset="0"/>
              </a:rPr>
              <a:t>movies in </a:t>
            </a:r>
            <a:r>
              <a:rPr lang="en-US" sz="2400" dirty="0" err="1" smtClean="0">
                <a:latin typeface="Impact" charset="0"/>
                <a:ea typeface="Impact" charset="0"/>
                <a:cs typeface="Impact" charset="0"/>
              </a:rPr>
              <a:t>CustomDB</a:t>
            </a:r>
            <a:endParaRPr lang="en-US" sz="2400" i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475468" y="1486502"/>
            <a:ext cx="3582752" cy="100299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Impact" charset="0"/>
                <a:ea typeface="Impact" charset="0"/>
                <a:cs typeface="Impact" charset="0"/>
              </a:rPr>
              <a:t>2</a:t>
            </a:r>
            <a:r>
              <a:rPr lang="en-US" sz="3000" dirty="0" smtClean="0">
                <a:latin typeface="Impact" charset="0"/>
                <a:ea typeface="Impact" charset="0"/>
                <a:cs typeface="Impact" charset="0"/>
              </a:rPr>
              <a:t>0,000 movies overall</a:t>
            </a:r>
            <a:endParaRPr lang="en-US" sz="3000" i="1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36183" y="2600534"/>
            <a:ext cx="2356086" cy="20576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7696" y="2599968"/>
            <a:ext cx="2579809" cy="629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English only</a:t>
            </a:r>
            <a:r>
              <a:rPr lang="en-US" sz="1600" smtClean="0"/>
              <a:t>, preference for movies with poster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40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j-lt"/>
              </a:rPr>
              <a:t>22 Features in </a:t>
            </a:r>
            <a:r>
              <a:rPr lang="en-US" sz="5400" dirty="0" err="1" smtClean="0">
                <a:latin typeface="+mj-lt"/>
              </a:rPr>
              <a:t>CustomDB</a:t>
            </a:r>
            <a:endParaRPr lang="en-US" sz="5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063680" y="215093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Poster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590795" y="214346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Part of Collection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656392" y="214346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115145" y="214956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Budget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063680" y="268903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Popularity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590795" y="268156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# of Production Companies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7656392" y="268156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6115145" y="268767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# of Production Countries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3063680" y="322714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6142971" y="321957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# of Spoken Languages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4601724" y="322568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Runtime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3063680" y="3765488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Tagline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4590795" y="375801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Length of Title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7651853" y="323035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Vote Count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6115145" y="376412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Vote Average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3063680" y="4303594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Various Department Sizes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4590795" y="429612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Cast Size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7656392" y="429612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MPAA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115145" y="430223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# of Distributors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3063680" y="485500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Plot Outline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4590795" y="484753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Rating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6115145" y="4853639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Votes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1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22 Features in </a:t>
            </a:r>
            <a:r>
              <a:rPr lang="en-US" sz="5400" dirty="0" err="1" smtClean="0"/>
              <a:t>CustomDB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059332" y="213664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Poster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586447" y="2129172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Part of Collection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652044" y="2129172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Overview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110797" y="213528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Budget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059332" y="267475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Popularity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586447" y="2667278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 of Production Companies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7652044" y="2667278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Release Date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6110797" y="2673387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 of Production Countries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3059332" y="3212857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Revenue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6138623" y="3205287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# of Spoken Languages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4597376" y="321139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Runtime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3059332" y="3751200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Tagline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4586447" y="3743727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Length of Title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7647505" y="321606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Vote Count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6110797" y="374983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Vote Average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3059332" y="4289306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Various Department Sizes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4586447" y="428183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Cast Size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7652044" y="4281833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MPAA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110797" y="4287942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# of Distributors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3059332" y="4840715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Plot Outline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4586447" y="4833242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Rating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6110797" y="4839351"/>
            <a:ext cx="1453037" cy="4513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Votes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3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3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3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3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6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3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6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3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6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3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6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3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3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6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3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6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3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6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3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6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3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6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3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6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3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6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3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6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3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6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6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3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6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50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11478"/>
            <a:ext cx="10515600" cy="76377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8 Genres in </a:t>
            </a:r>
            <a:r>
              <a:rPr lang="en-US" sz="5400" dirty="0" err="1" smtClean="0"/>
              <a:t>CustomDB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076756" y="5034330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Drama</a:t>
            </a:r>
            <a:endParaRPr lang="en-US" sz="2800" dirty="0"/>
          </a:p>
        </p:txBody>
      </p:sp>
      <p:sp>
        <p:nvSpPr>
          <p:cNvPr id="140" name="Rounded Rectangle 139"/>
          <p:cNvSpPr/>
          <p:nvPr/>
        </p:nvSpPr>
        <p:spPr>
          <a:xfrm>
            <a:off x="3076756" y="3881302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Documentary</a:t>
            </a:r>
            <a:endParaRPr lang="en-US" sz="2800" dirty="0"/>
          </a:p>
        </p:txBody>
      </p:sp>
      <p:sp>
        <p:nvSpPr>
          <p:cNvPr id="141" name="Rounded Rectangle 140"/>
          <p:cNvSpPr/>
          <p:nvPr/>
        </p:nvSpPr>
        <p:spPr>
          <a:xfrm>
            <a:off x="3076756" y="2728275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Comedy</a:t>
            </a:r>
            <a:endParaRPr lang="en-US" sz="2800" dirty="0"/>
          </a:p>
        </p:txBody>
      </p:sp>
      <p:sp>
        <p:nvSpPr>
          <p:cNvPr id="142" name="Rounded Rectangle 141"/>
          <p:cNvSpPr/>
          <p:nvPr/>
        </p:nvSpPr>
        <p:spPr>
          <a:xfrm>
            <a:off x="3076756" y="1575248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Action</a:t>
            </a:r>
            <a:endParaRPr lang="en-US" sz="2800" dirty="0"/>
          </a:p>
        </p:txBody>
      </p:sp>
      <p:sp>
        <p:nvSpPr>
          <p:cNvPr id="143" name="Rounded Rectangle 142"/>
          <p:cNvSpPr/>
          <p:nvPr/>
        </p:nvSpPr>
        <p:spPr>
          <a:xfrm>
            <a:off x="6161433" y="5031382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Thriller</a:t>
            </a:r>
            <a:endParaRPr lang="en-US" sz="2800" dirty="0"/>
          </a:p>
        </p:txBody>
      </p:sp>
      <p:sp>
        <p:nvSpPr>
          <p:cNvPr id="144" name="Rounded Rectangle 143"/>
          <p:cNvSpPr/>
          <p:nvPr/>
        </p:nvSpPr>
        <p:spPr>
          <a:xfrm>
            <a:off x="6161433" y="3878354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Romance</a:t>
            </a:r>
            <a:endParaRPr lang="en-US" sz="2800" dirty="0"/>
          </a:p>
        </p:txBody>
      </p:sp>
      <p:sp>
        <p:nvSpPr>
          <p:cNvPr id="145" name="Rounded Rectangle 144"/>
          <p:cNvSpPr/>
          <p:nvPr/>
        </p:nvSpPr>
        <p:spPr>
          <a:xfrm>
            <a:off x="6161433" y="2725327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Horror</a:t>
            </a:r>
            <a:endParaRPr lang="en-US" sz="28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161433" y="1572300"/>
            <a:ext cx="2818071" cy="98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Family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9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" y="1609367"/>
            <a:ext cx="5939638" cy="458114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662" y="1609367"/>
            <a:ext cx="5938338" cy="4580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90" y="451894"/>
            <a:ext cx="11707303" cy="1325563"/>
          </a:xfrm>
        </p:spPr>
        <p:txBody>
          <a:bodyPr>
            <a:noAutofit/>
          </a:bodyPr>
          <a:lstStyle/>
          <a:p>
            <a:r>
              <a:rPr lang="en-US" sz="3400" dirty="0" smtClean="0"/>
              <a:t>RF and</a:t>
            </a:r>
            <a:r>
              <a:rPr lang="en-US" sz="3400" dirty="0"/>
              <a:t> </a:t>
            </a:r>
            <a:r>
              <a:rPr lang="en-US" sz="3400" dirty="0" smtClean="0"/>
              <a:t>XGB performed well and poorly on the same genres.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8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795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18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576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123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671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061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451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999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547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37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2327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6874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1422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3812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202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07505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31406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5530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00784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46261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70162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94063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39540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985017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08918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0459" y="575800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00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248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795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218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576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9123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3671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16061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451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2999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7547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9937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327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76874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1422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3812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6202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07505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931406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5530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0784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246261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670162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94063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539540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985017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408918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800459" y="86712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1" y="6191692"/>
            <a:ext cx="12192001" cy="71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700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248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9795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218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576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9123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71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16061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58451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02999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7547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9937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2327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6874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1422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63812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202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07505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31406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530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800784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246261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670162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094063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539540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985017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408918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800459" y="6767493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700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5248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9795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8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576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9123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73671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16061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8451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02999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7547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9937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32327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76874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1422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3812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6202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7505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31406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5530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800784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9246261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670162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0094063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0539540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985017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08918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1800459" y="6278405"/>
            <a:ext cx="204281" cy="6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107004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2291236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4475468" y="6405598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6638127" y="641263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8800783" y="6402390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7004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Introduction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291236" y="220942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475468" y="213905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to Predict?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638127" y="220942"/>
            <a:ext cx="1943037" cy="2887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8800783" y="210697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Deep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0985015" y="6404806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10985015" y="213113"/>
            <a:ext cx="1943037" cy="2887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Beyond!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2017255" y="1348738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138" name="Rounded Rectangle 137"/>
          <p:cNvSpPr/>
          <p:nvPr/>
        </p:nvSpPr>
        <p:spPr>
          <a:xfrm>
            <a:off x="8247601" y="1354615"/>
            <a:ext cx="1643197" cy="27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XGBoost</a:t>
            </a:r>
            <a:endParaRPr lang="en-US" b="1" dirty="0"/>
          </a:p>
        </p:txBody>
      </p:sp>
      <p:sp>
        <p:nvSpPr>
          <p:cNvPr id="132" name="Minus 131"/>
          <p:cNvSpPr/>
          <p:nvPr/>
        </p:nvSpPr>
        <p:spPr>
          <a:xfrm rot="2491126">
            <a:off x="-1075687" y="2196967"/>
            <a:ext cx="7777662" cy="3031138"/>
          </a:xfrm>
          <a:prstGeom prst="mathMinus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inus 138"/>
          <p:cNvSpPr/>
          <p:nvPr/>
        </p:nvSpPr>
        <p:spPr>
          <a:xfrm rot="2491126">
            <a:off x="5116234" y="2224913"/>
            <a:ext cx="7777662" cy="3031138"/>
          </a:xfrm>
          <a:prstGeom prst="mathMinus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1141</Words>
  <Application>Microsoft Macintosh PowerPoint</Application>
  <PresentationFormat>Widescreen</PresentationFormat>
  <Paragraphs>292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Impact</vt:lpstr>
      <vt:lpstr>Mangal</vt:lpstr>
      <vt:lpstr>Arial</vt:lpstr>
      <vt:lpstr>Office Theme</vt:lpstr>
      <vt:lpstr>PowerPoint Presentation</vt:lpstr>
      <vt:lpstr>Predicting Movie Genres with Posters and Metadata</vt:lpstr>
      <vt:lpstr>Original Dataset</vt:lpstr>
      <vt:lpstr>How to Use Two Data Sources?</vt:lpstr>
      <vt:lpstr>10,000 movies in CustomDB</vt:lpstr>
      <vt:lpstr>22 Features in CustomDB</vt:lpstr>
      <vt:lpstr>22 Features in CustomDB</vt:lpstr>
      <vt:lpstr>8 Genres in CustomDB</vt:lpstr>
      <vt:lpstr>RF and XGB performed well and poorly on the same genres.</vt:lpstr>
      <vt:lpstr>RF and XGB determined different features to be most important.</vt:lpstr>
      <vt:lpstr>RF and XGB determined different features to be most important.</vt:lpstr>
      <vt:lpstr>Head-to-Head: RF vs. XGB</vt:lpstr>
      <vt:lpstr>Bringing in the Posters for CNN</vt:lpstr>
      <vt:lpstr>Bringing in the Posters for CNN</vt:lpstr>
      <vt:lpstr>CNN Model</vt:lpstr>
      <vt:lpstr>CNN Model</vt:lpstr>
      <vt:lpstr>Where to Go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cp:lastPrinted>2017-05-03T11:28:04Z</cp:lastPrinted>
  <dcterms:created xsi:type="dcterms:W3CDTF">2017-04-29T13:17:18Z</dcterms:created>
  <dcterms:modified xsi:type="dcterms:W3CDTF">2017-05-03T12:12:19Z</dcterms:modified>
</cp:coreProperties>
</file>